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754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3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96cf5f00099289d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dd58b0280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dce0d6b90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4_1#3f819bca9?pid=91a9a438c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3" name="QB_6_AN.65_1#3f819bca9.blank?pid=91a9a438c&amp;color=0,55,96&amp;mp=1&amp;vpa=42&amp;vtp=1&amp;bbb=1"/>
          <p:cNvSpPr/>
          <p:nvPr/>
        </p:nvSpPr>
        <p:spPr>
          <a:xfrm>
            <a:off x="654526" y="1444625"/>
            <a:ext cx="1246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endParaRPr lang="en-US" altLang="zh-CN" dirty="0"/>
          </a:p>
        </p:txBody>
      </p:sp>
      <p:sp>
        <p:nvSpPr>
          <p:cNvPr id="4" name="QB_6_AS.66_1#3f819bca9?pid=91a9a438c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为固定短语，意为“拾起；拿起”。</a:t>
            </a:r>
            <a:endParaRPr lang="en-US" altLang="zh-CN" sz="1800" dirty="0"/>
          </a:p>
        </p:txBody>
      </p:sp>
      <p:sp>
        <p:nvSpPr>
          <p:cNvPr id="5" name="QB_6_BD.67_1#8aaefc8de?pid=91a9a438c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68_1#8aaefc8de.blank?pid=91a9a438c&amp;color=0,55,96&amp;vpa=43&amp;vtp=1&amp;bbb=1"/>
          <p:cNvSpPr/>
          <p:nvPr/>
        </p:nvSpPr>
        <p:spPr>
          <a:xfrm>
            <a:off x="692626" y="2262568"/>
            <a:ext cx="9540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</a:t>
            </a:r>
            <a:endParaRPr lang="en-US" altLang="zh-CN" dirty="0"/>
          </a:p>
        </p:txBody>
      </p:sp>
      <p:sp>
        <p:nvSpPr>
          <p:cNvPr id="7" name="QB_6_AS.69_1#8aaefc8de?pid=91a9a438c&amp;color=0,55,96&amp;vtp=1&amp;bbb=1&amp;hb=1"/>
          <p:cNvSpPr/>
          <p:nvPr/>
        </p:nvSpPr>
        <p:spPr>
          <a:xfrm>
            <a:off x="502920" y="272478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sth为固定搭配，意为“预计做某事；被期盼做某事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”，应用动词不定式作宾语补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足语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B_6_BD.70_1#b50e5869f?pid=91a9a438c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6_AN.71_1#b50e5869f.blank?pid=91a9a438c&amp;color=0,55,96&amp;vpa=44&amp;vtp=1"/>
          <p:cNvSpPr/>
          <p:nvPr/>
        </p:nvSpPr>
        <p:spPr>
          <a:xfrm>
            <a:off x="692626" y="3500818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B_6_AS.72_1#b50e5869f?pid=91a9a438c&amp;color=0,55,96&amp;vtp=1&amp;bbb=1"/>
          <p:cNvSpPr/>
          <p:nvPr/>
        </p:nvSpPr>
        <p:spPr>
          <a:xfrm>
            <a:off x="502920" y="3958018"/>
            <a:ext cx="108426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设空处修饰可数名词volcano，表示泛指，应用不定冠词，且volcano的发音以辅音音素开头，故填a。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3_1#ad39608a0?pid=91a9a438c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74_1#ad39608a0.blank?pid=91a9a438c&amp;color=0,55,96&amp;vpa=45&amp;vtp=1&amp;bbb=1"/>
          <p:cNvSpPr/>
          <p:nvPr/>
        </p:nvSpPr>
        <p:spPr>
          <a:xfrm>
            <a:off x="692626" y="145732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worse</a:t>
            </a:r>
            <a:endParaRPr lang="en-US" altLang="zh-CN" dirty="0"/>
          </a:p>
        </p:txBody>
      </p:sp>
      <p:sp>
        <p:nvSpPr>
          <p:cNvPr id="4" name="QB_6_AS.75_1#ad39608a0?pid=91a9a438c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结合空前的much和上下文可知，此处表示“更糟”，应用形容词的比较级。</a:t>
            </a:r>
            <a:endParaRPr lang="en-US" altLang="zh-CN" sz="1800" dirty="0"/>
          </a:p>
        </p:txBody>
      </p:sp>
      <p:sp>
        <p:nvSpPr>
          <p:cNvPr id="5" name="QB_6_BD.76_1#254df765c?pid=91a9a438c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77_1#254df765c.blank?pid=91a9a438c&amp;color=0,55,96&amp;vpa=46&amp;vtp=1&amp;bbb=1"/>
          <p:cNvSpPr/>
          <p:nvPr/>
        </p:nvSpPr>
        <p:spPr>
          <a:xfrm>
            <a:off x="679926" y="2262568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who/that</a:t>
            </a:r>
            <a:endParaRPr lang="en-US" altLang="zh-CN" dirty="0"/>
          </a:p>
        </p:txBody>
      </p:sp>
      <p:sp>
        <p:nvSpPr>
          <p:cNvPr id="7" name="QB_6_AS.78_1#254df765c?pid=91a9a438c&amp;color=0,55,96&amp;vtp=1&amp;bbb=1&amp;hb=1"/>
          <p:cNvSpPr/>
          <p:nvPr/>
        </p:nvSpPr>
        <p:spPr>
          <a:xfrm>
            <a:off x="502920" y="27247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设空处引导限制性定语从句，先行词为the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person，指人，且关系代词在从句中作主语，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应用who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that引导。</a:t>
            </a:r>
            <a:endParaRPr lang="en-US" altLang="zh-CN" dirty="0"/>
          </a:p>
        </p:txBody>
      </p:sp>
      <p:sp>
        <p:nvSpPr>
          <p:cNvPr id="8" name="QB_6_BD.79_1#f5fedc701?pid=91a9a438c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9" name="QB_6_AN.80_1#f5fedc701.blank?pid=91a9a438c&amp;color=0,55,96&amp;vpa=47&amp;vtp=1&amp;bbb=1"/>
          <p:cNvSpPr/>
          <p:nvPr/>
        </p:nvSpPr>
        <p:spPr>
          <a:xfrm>
            <a:off x="679926" y="3488118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Standing</a:t>
            </a:r>
            <a:endParaRPr lang="en-US" altLang="zh-CN" dirty="0"/>
          </a:p>
        </p:txBody>
      </p:sp>
      <p:sp>
        <p:nvSpPr>
          <p:cNvPr id="10" name="QB_6_AS.81_1#f5fedc701?pid=91a9a438c&amp;color=0,55,96&amp;vtp=1&amp;bbb=1&amp;hb=1"/>
          <p:cNvSpPr/>
          <p:nvPr/>
        </p:nvSpPr>
        <p:spPr>
          <a:xfrm>
            <a:off x="502920" y="39630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句子已有谓语动词feel，且谓语动词与设空处之间无连词连接，故设空处应用非谓语动词；主语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stand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之间为逻辑上的主动关系，应用现在分词形式，且设空处位于句首，单词首字母需大写。</a:t>
            </a:r>
            <a:endParaRPr lang="en-US" altLang="zh-CN" dirty="0"/>
          </a:p>
        </p:txBody>
      </p:sp>
      <p:sp>
        <p:nvSpPr>
          <p:cNvPr id="11" name="QB_6_BD.82_1#bfe3fac25?pid=91a9a438c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12" name="QB_6_AN.83_1#bfe3fac25.blank?pid=91a9a438c&amp;color=0,55,96&amp;vpa=48&amp;vtp=1&amp;bbb=1"/>
          <p:cNvSpPr/>
          <p:nvPr/>
        </p:nvSpPr>
        <p:spPr>
          <a:xfrm>
            <a:off x="641826" y="4739068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rises</a:t>
            </a:r>
            <a:endParaRPr lang="en-US" altLang="zh-CN" dirty="0"/>
          </a:p>
        </p:txBody>
      </p:sp>
      <p:sp>
        <p:nvSpPr>
          <p:cNvPr id="13" name="QB_6_AS.84_1#bfe3fac25?pid=91a9a438c&amp;color=0,55,96&amp;vtp=1&amp;bbb=1&amp;hb=1"/>
          <p:cNvSpPr/>
          <p:nvPr/>
        </p:nvSpPr>
        <p:spPr>
          <a:xfrm>
            <a:off x="502920" y="520128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分析句子可知，设空处在时间状语从句中作谓语，结合“主将从现”原则，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从句应使用一般现在时，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从句主语是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Thames，从句谓语动词应用第三人称单数rises。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5_1#0361feed7?pid=91a9a438c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3" name="QB_6_AN.86_1#0361feed7.blank?pid=91a9a438c&amp;color=0,55,96&amp;vpa=49&amp;vtp=1&amp;bbb=1"/>
          <p:cNvSpPr/>
          <p:nvPr/>
        </p:nvSpPr>
        <p:spPr>
          <a:xfrm>
            <a:off x="667226" y="1444625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importantly</a:t>
            </a:r>
            <a:endParaRPr lang="en-US" altLang="zh-CN" dirty="0"/>
          </a:p>
        </p:txBody>
      </p:sp>
      <p:sp>
        <p:nvSpPr>
          <p:cNvPr id="4" name="QB_6_AS.87_1#0361feed7?pid=91a9a438c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设空处作状语，修饰整个句子，应用副词形式。</a:t>
            </a:r>
            <a:endParaRPr lang="en-US" altLang="zh-CN" sz="1800" dirty="0"/>
          </a:p>
        </p:txBody>
      </p:sp>
      <p:sp>
        <p:nvSpPr>
          <p:cNvPr id="5" name="QB_6_BD.88_1#7f5c73df5?pid=91a9a438c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89_1#7f5c73df5.blank?pid=91a9a438c&amp;color=0,55,96&amp;vpa=50&amp;vtp=1&amp;bbb=1"/>
          <p:cNvSpPr/>
          <p:nvPr/>
        </p:nvSpPr>
        <p:spPr>
          <a:xfrm>
            <a:off x="692626" y="2262568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disasters</a:t>
            </a:r>
            <a:endParaRPr lang="en-US" altLang="zh-CN" dirty="0"/>
          </a:p>
        </p:txBody>
      </p:sp>
      <p:sp>
        <p:nvSpPr>
          <p:cNvPr id="7" name="QB_6_AS.90_1#7f5c73df5?pid=91a9a438c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disaster为可数名词，其前无限定词修饰，应用复数形式。</a:t>
            </a:r>
            <a:endParaRPr lang="en-US" altLang="zh-CN" sz="1800" dirty="0"/>
          </a:p>
        </p:txBody>
      </p:sp>
      <p:sp>
        <p:nvSpPr>
          <p:cNvPr id="8" name="QB_6_BD.91_1#2e8befcb6?pid=91a9a438c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6_AN.92_1#2e8befcb6.blank?pid=91a9a438c&amp;color=0,55,96&amp;vpa=51&amp;vtp=1&amp;bbb=1"/>
          <p:cNvSpPr/>
          <p:nvPr/>
        </p:nvSpPr>
        <p:spPr>
          <a:xfrm>
            <a:off x="794226" y="3074098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10" name="QB_6_AS.93_1#2e8befcb6?pid=91a9a438c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it为固定搭配，意为“成功”。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4_1#90999f333?pid=dce0d6b90&amp;color=0,55,96&amp;vtp=1&amp;bt=1&amp;bbb=1&amp;hb=1"/>
          <p:cNvSpPr/>
          <p:nvPr/>
        </p:nvSpPr>
        <p:spPr>
          <a:xfrm>
            <a:off x="502920" y="1512000"/>
            <a:ext cx="10570464" cy="4812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[广西钦州2024高一期中]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Florida's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disastrous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（赤潮）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widespread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Sarasota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Bay.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UCF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Assistant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Kristy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Lewis,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（容器）.These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containers—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diameter—extend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surface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conditions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controlled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（黏土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solution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control.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Karenia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brevis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algae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（海藻）,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Florida's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Lewis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carefully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introducing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ecosystem.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quality,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life.“We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disease,”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4_2#90999f333?pid=dce0d6b90&amp;color=0,55,96&amp;mp=1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ecosystem,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unexpected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Lewis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practical.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algae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ocean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already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clay-coated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algae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seagrass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beds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Sarasota,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Florida,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middle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reminded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Lewis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Lewis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that's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acceptable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solution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tides.</a:t>
            </a:r>
            <a:endParaRPr lang="en-US" altLang="zh-CN" dirty="0"/>
          </a:p>
        </p:txBody>
      </p:sp>
      <p:sp>
        <p:nvSpPr>
          <p:cNvPr id="3" name="QM_4_EX.95_1#90999f333?pid=dce0d6b90&amp;color=0,55,96&amp;vtp=1&amp;bbb=1"/>
          <p:cNvSpPr/>
          <p:nvPr/>
        </p:nvSpPr>
        <p:spPr>
          <a:xfrm>
            <a:off x="502920" y="52108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主要介绍了一项关于治理佛罗里达州灾难性赤潮的方法的研究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6_1#20048f9cc?pid=90999f333&amp;color=0,55,96&amp;vtp=1&amp;bt=1&amp;bbb=1"/>
          <p:cNvSpPr/>
          <p:nvPr/>
        </p:nvSpPr>
        <p:spPr>
          <a:xfrm>
            <a:off x="502920" y="150876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97_1#20048f9cc.bracket?pid=90999f333&amp;color=0,55,96&amp;vpa=52&amp;vtp=1"/>
          <p:cNvSpPr/>
          <p:nvPr/>
        </p:nvSpPr>
        <p:spPr>
          <a:xfrm>
            <a:off x="4464526" y="1499743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98_1#20048f9cc.choices?pid=90999f333&amp;color=0,55,96&amp;vtp=1&amp;bbb=1"/>
          <p:cNvSpPr/>
          <p:nvPr/>
        </p:nvSpPr>
        <p:spPr>
          <a:xfrm>
            <a:off x="502920" y="1868488"/>
            <a:ext cx="10570464" cy="6908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seagrass.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tides.</a:t>
            </a:r>
            <a:endParaRPr lang="en-US" altLang="zh-CN" sz="1800" dirty="0"/>
          </a:p>
          <a:p>
            <a:pPr>
              <a:lnSpc>
                <a:spcPts val="28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containers.</a:t>
            </a:r>
            <a:endParaRPr lang="en-US" altLang="zh-CN" sz="1800" dirty="0"/>
          </a:p>
        </p:txBody>
      </p:sp>
      <p:sp>
        <p:nvSpPr>
          <p:cNvPr id="5" name="QC_5_AS.99_1#20048f9cc?pid=90999f333&amp;color=0,55,96&amp;vtp=1&amp;bbb=1&amp;hb=1"/>
          <p:cNvSpPr/>
          <p:nvPr/>
        </p:nvSpPr>
        <p:spPr>
          <a:xfrm>
            <a:off x="502920" y="2596769"/>
            <a:ext cx="10570464" cy="14274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细节理解题。根据第一段内容、第二段中的“This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UCF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Assistant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Biology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Kristy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Lewis,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containers.”以及第四段中的“At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Lewis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practical.”可知，该研究旨在寻求治理赤潮的方法。</a:t>
            </a:r>
            <a:endParaRPr lang="en-US" altLang="zh-CN" dirty="0"/>
          </a:p>
        </p:txBody>
      </p:sp>
      <p:sp>
        <p:nvSpPr>
          <p:cNvPr id="6" name="QC_5_BD.100_1#3ff21993c?pid=90999f333&amp;color=0,55,96&amp;vtp=1&amp;bbb=1"/>
          <p:cNvSpPr/>
          <p:nvPr/>
        </p:nvSpPr>
        <p:spPr>
          <a:xfrm>
            <a:off x="502920" y="4069015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Lewis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redesign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5_AN.101_1#3ff21993c.bracket?pid=90999f333&amp;color=0,55,96&amp;vpa=53&amp;vtp=1"/>
          <p:cNvSpPr/>
          <p:nvPr/>
        </p:nvSpPr>
        <p:spPr>
          <a:xfrm>
            <a:off x="4439126" y="4059998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8" name="QC_5_BD.102_1#3ff21993c.choices?pid=90999f333&amp;color=0,55,96&amp;vtp=1&amp;bbb=1"/>
          <p:cNvSpPr/>
          <p:nvPr/>
        </p:nvSpPr>
        <p:spPr>
          <a:xfrm>
            <a:off x="502920" y="4435030"/>
            <a:ext cx="10570464" cy="6908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unforgettable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tour.</a:t>
            </a:r>
            <a:endParaRPr lang="en-US" altLang="zh-CN" sz="1800" dirty="0"/>
          </a:p>
          <a:p>
            <a:pPr>
              <a:lnSpc>
                <a:spcPts val="28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suggestion.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unexpected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tide.</a:t>
            </a:r>
            <a:endParaRPr lang="en-US" altLang="zh-CN" sz="1800" dirty="0"/>
          </a:p>
        </p:txBody>
      </p:sp>
      <p:sp>
        <p:nvSpPr>
          <p:cNvPr id="9" name="QC_5_AS.103_1#3ff21993c?pid=90999f333&amp;color=0,55,96&amp;vtp=1&amp;bbb=1&amp;hb=1"/>
          <p:cNvSpPr/>
          <p:nvPr/>
        </p:nvSpPr>
        <p:spPr>
          <a:xfrm>
            <a:off x="502920" y="5163311"/>
            <a:ext cx="10570464" cy="1062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细节理解题。根据第四段中的“At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ecosystem,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unexpected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Lewis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practical.”可知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，一次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意外的赤潮事件让刘易斯作出实验调整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4_1#eda479b8b?pid=90999f333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Lewis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05_1#eda479b8b.bracket?pid=90999f333&amp;color=0,55,96&amp;vpa=54&amp;vtp=1"/>
          <p:cNvSpPr/>
          <p:nvPr/>
        </p:nvSpPr>
        <p:spPr>
          <a:xfrm>
            <a:off x="57091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06_1#eda479b8b.choices?pid=90999f333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Florida's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.Further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.Study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industry.</a:t>
            </a:r>
            <a:endParaRPr lang="en-US" altLang="zh-CN" sz="1800" dirty="0"/>
          </a:p>
        </p:txBody>
      </p:sp>
      <p:sp>
        <p:nvSpPr>
          <p:cNvPr id="5" name="QC_5_AS.107_1#eda479b8b?pid=90999f333&amp;color=0,55,96&amp;vtp=1&amp;bbb=1&amp;hb=1"/>
          <p:cNvSpPr/>
          <p:nvPr/>
        </p:nvSpPr>
        <p:spPr>
          <a:xfrm>
            <a:off x="502920" y="2733040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推理判断题。根据最后一段中的“Lewis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solution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tides.”可推知，刘易斯希望再用三年时间进行深入研究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，以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找到治理赤潮的满意方案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C_5_BD.108_1#7e84b6525?pid=90999f333&amp;color=0,55,96&amp;vtp=1&amp;bbb=1"/>
          <p:cNvSpPr/>
          <p:nvPr/>
        </p:nvSpPr>
        <p:spPr>
          <a:xfrm>
            <a:off x="502920" y="39726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newspaper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5_AN.109_1#7e84b6525.bracket?pid=90999f333&amp;color=0,55,96&amp;vpa=55&amp;vtp=1"/>
          <p:cNvSpPr/>
          <p:nvPr/>
        </p:nvSpPr>
        <p:spPr>
          <a:xfrm>
            <a:off x="6026626" y="395928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8" name="QC_5_BD.110_1#7e84b6525.choices?pid=90999f333&amp;color=0,55,96&amp;vtp=1&amp;bbb=1"/>
          <p:cNvSpPr/>
          <p:nvPr/>
        </p:nvSpPr>
        <p:spPr>
          <a:xfrm>
            <a:off x="502920" y="43783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537841" algn="l"/>
                <a:tab pos="5240782" algn="l"/>
                <a:tab pos="805802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Nature.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Education.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.Lifestyle.</a:t>
            </a:r>
            <a:endParaRPr lang="en-US" altLang="zh-CN" sz="1800" dirty="0"/>
          </a:p>
        </p:txBody>
      </p:sp>
      <p:sp>
        <p:nvSpPr>
          <p:cNvPr id="9" name="QC_5_AS.111_1#7e84b6525?pid=90999f333&amp;color=0,55,96&amp;vtp=1&amp;bbb=1&amp;hb=1"/>
          <p:cNvSpPr/>
          <p:nvPr/>
        </p:nvSpPr>
        <p:spPr>
          <a:xfrm>
            <a:off x="502920" y="478917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推理判断题。通读全文，尤其是第一段内容可知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，文章主要介绍了一项关于治理佛罗里达州灾难性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赤潮的方法的研究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，故推知本文可能出自一份报纸的“自然”版面。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942e8bae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6</a:t>
            </a:r>
            <a:endParaRPr lang="en-US" altLang="zh-CN" sz="5400" dirty="0"/>
          </a:p>
        </p:txBody>
      </p:sp>
      <p:sp>
        <p:nvSpPr>
          <p:cNvPr id="3" name="C_1_BD#4942e8bae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Disaster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hope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5d7fe49d.fixed?pid=4942e8bae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85d7fe49d.fixed?pid=4942e8bae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5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Starting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out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7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Understanding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492cab50?pid=dd58b0280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fd2eb6614?pid=6492cab50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（预测）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（发生）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（公告）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newspaper.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4.Jane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vacation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relaxed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（精神振作的）.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herbivores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（食草动物）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（灾难）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ecosystem.</a:t>
            </a:r>
            <a:endParaRPr lang="en-US" altLang="zh-CN" sz="1800" dirty="0"/>
          </a:p>
        </p:txBody>
      </p:sp>
      <p:sp>
        <p:nvSpPr>
          <p:cNvPr id="4" name="QB_5_AN.2_1#fd2eb6614.blank?pid=6492cab50&amp;color=0,55,96&amp;vpa=1&amp;vtp=1&amp;bbb=1"/>
          <p:cNvSpPr/>
          <p:nvPr/>
        </p:nvSpPr>
        <p:spPr>
          <a:xfrm>
            <a:off x="1394301" y="197814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rediction</a:t>
            </a:r>
            <a:endParaRPr lang="en-US" altLang="zh-CN" dirty="0"/>
          </a:p>
        </p:txBody>
      </p:sp>
      <p:sp>
        <p:nvSpPr>
          <p:cNvPr id="6" name="QB_5_AN.4_1#fd2eb6614.blank?pid=6492cab50&amp;color=0,55,96&amp;vpa=2&amp;vtp=1&amp;bbb=1"/>
          <p:cNvSpPr/>
          <p:nvPr/>
        </p:nvSpPr>
        <p:spPr>
          <a:xfrm>
            <a:off x="2445226" y="2397245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ccur</a:t>
            </a:r>
            <a:endParaRPr lang="en-US" altLang="zh-CN" dirty="0"/>
          </a:p>
        </p:txBody>
      </p:sp>
      <p:sp>
        <p:nvSpPr>
          <p:cNvPr id="8" name="QB_5_AN.6_1#fd2eb6614.blank?pid=6492cab50&amp;color=0,55,96&amp;vpa=3&amp;vtp=1&amp;bbb=1"/>
          <p:cNvSpPr/>
          <p:nvPr/>
        </p:nvSpPr>
        <p:spPr>
          <a:xfrm>
            <a:off x="2007838" y="2816345"/>
            <a:ext cx="1398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nnouncement</a:t>
            </a:r>
            <a:endParaRPr lang="en-US" altLang="zh-CN" dirty="0"/>
          </a:p>
        </p:txBody>
      </p:sp>
      <p:sp>
        <p:nvSpPr>
          <p:cNvPr id="10" name="QB_5_AN.8_1#fd2eb6614.blank?pid=6492cab50&amp;color=0,55,96&amp;vpa=4&amp;vtp=1&amp;bbb=1"/>
          <p:cNvSpPr/>
          <p:nvPr/>
        </p:nvSpPr>
        <p:spPr>
          <a:xfrm>
            <a:off x="5594826" y="3235445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efreshed</a:t>
            </a:r>
            <a:endParaRPr lang="en-US" altLang="zh-CN" dirty="0"/>
          </a:p>
        </p:txBody>
      </p:sp>
      <p:sp>
        <p:nvSpPr>
          <p:cNvPr id="12" name="QB_5_AN.10_1#fd2eb6614.blank?pid=6492cab50&amp;color=0,55,96&amp;vpa=5&amp;vtp=1&amp;bbb=1"/>
          <p:cNvSpPr/>
          <p:nvPr/>
        </p:nvSpPr>
        <p:spPr>
          <a:xfrm>
            <a:off x="6331426" y="363359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isaster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db194e47?pid=dd58b0280&amp;color=0,55,96&amp;vtp=1&amp;bt=1&amp;bbb=1"/>
          <p:cNvSpPr/>
          <p:nvPr/>
        </p:nvSpPr>
        <p:spPr>
          <a:xfrm>
            <a:off x="502920" y="1508760"/>
            <a:ext cx="10570464" cy="399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7f201be36?pid=ddb194e47&amp;color=0,55,96&amp;vtp=1&amp;bbb=1"/>
          <p:cNvSpPr/>
          <p:nvPr/>
        </p:nvSpPr>
        <p:spPr>
          <a:xfrm>
            <a:off x="502920" y="1956934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rarely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therefore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（predict）.</a:t>
            </a:r>
            <a:endParaRPr lang="en-US" altLang="zh-CN" sz="1800" dirty="0"/>
          </a:p>
        </p:txBody>
      </p:sp>
      <p:sp>
        <p:nvSpPr>
          <p:cNvPr id="4" name="QB_5_AN.12_1#7f201be36.blank?pid=ddb194e47&amp;color=0,55,96&amp;vpa=6&amp;vtp=1&amp;bbb=1"/>
          <p:cNvSpPr/>
          <p:nvPr/>
        </p:nvSpPr>
        <p:spPr>
          <a:xfrm>
            <a:off x="6960075" y="1895847"/>
            <a:ext cx="14112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unpredictable</a:t>
            </a:r>
            <a:endParaRPr lang="en-US" altLang="zh-CN" dirty="0"/>
          </a:p>
        </p:txBody>
      </p:sp>
      <p:sp>
        <p:nvSpPr>
          <p:cNvPr id="5" name="QB_5_AS.13_1#7f201be36?pid=ddb194e47&amp;color=0,55,96&amp;vtp=1&amp;bbb=1"/>
          <p:cNvSpPr/>
          <p:nvPr/>
        </p:nvSpPr>
        <p:spPr>
          <a:xfrm>
            <a:off x="502920" y="231781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句意为：虽然熊很少攻击人，但它们是野生动物，因此难以预测。</a:t>
            </a:r>
            <a:endParaRPr lang="en-US" altLang="zh-CN" sz="1800" dirty="0"/>
          </a:p>
        </p:txBody>
      </p:sp>
      <p:sp>
        <p:nvSpPr>
          <p:cNvPr id="6" name="QB_5_BD.14_1#ec6b44837?pid=ddb194e47&amp;color=0,55,96&amp;vtp=1&amp;bbb=1"/>
          <p:cNvSpPr/>
          <p:nvPr/>
        </p:nvSpPr>
        <p:spPr>
          <a:xfrm>
            <a:off x="502920" y="2675826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2.Waiting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（occur）.</a:t>
            </a:r>
            <a:endParaRPr lang="en-US" altLang="zh-CN" sz="1800" dirty="0"/>
          </a:p>
        </p:txBody>
      </p:sp>
      <p:sp>
        <p:nvSpPr>
          <p:cNvPr id="7" name="QB_5_AN.15_1#ec6b44837.blank?pid=ddb194e47&amp;color=0,55,96&amp;vpa=7&amp;vtp=1&amp;bbb=1"/>
          <p:cNvSpPr/>
          <p:nvPr/>
        </p:nvSpPr>
        <p:spPr>
          <a:xfrm>
            <a:off x="7303737" y="2627439"/>
            <a:ext cx="11699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occurrence</a:t>
            </a:r>
            <a:endParaRPr lang="en-US" altLang="zh-CN" dirty="0"/>
          </a:p>
        </p:txBody>
      </p:sp>
      <p:sp>
        <p:nvSpPr>
          <p:cNvPr id="8" name="QB_5_AS.16_1#ec6b44837?pid=ddb194e47&amp;color=0,55,96&amp;vtp=1&amp;bbb=1"/>
          <p:cNvSpPr/>
          <p:nvPr/>
        </p:nvSpPr>
        <p:spPr>
          <a:xfrm>
            <a:off x="502920" y="3033839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句意为：为了等他们的茶而排队超过一小时是常发生的事。</a:t>
            </a:r>
            <a:endParaRPr lang="en-US" altLang="zh-CN" sz="1800" dirty="0"/>
          </a:p>
        </p:txBody>
      </p:sp>
      <p:sp>
        <p:nvSpPr>
          <p:cNvPr id="9" name="QB_5_BD.17_1#8d19f6c23?pid=ddb194e47&amp;color=0,55,96&amp;vtp=1&amp;bbb=1"/>
          <p:cNvSpPr/>
          <p:nvPr/>
        </p:nvSpPr>
        <p:spPr>
          <a:xfrm>
            <a:off x="502920" y="3391852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staff.</a:t>
            </a:r>
            <a:endParaRPr lang="en-US" altLang="zh-CN" sz="1800" dirty="0"/>
          </a:p>
        </p:txBody>
      </p:sp>
      <p:sp>
        <p:nvSpPr>
          <p:cNvPr id="10" name="QB_5_AN.18_1#8d19f6c23.blank?pid=ddb194e47&amp;color=0,55,96&amp;vpa=8&amp;vtp=1&amp;bbb=1"/>
          <p:cNvSpPr/>
          <p:nvPr/>
        </p:nvSpPr>
        <p:spPr>
          <a:xfrm>
            <a:off x="4108926" y="3343465"/>
            <a:ext cx="3444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1" name="QB_5_AS.19_1#8d19f6c23?pid=ddb194e47&amp;color=0,55,96&amp;vtp=1&amp;bbb=1"/>
          <p:cNvSpPr/>
          <p:nvPr/>
        </p:nvSpPr>
        <p:spPr>
          <a:xfrm>
            <a:off x="502920" y="3749865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sb为固定搭配，意为“向某人宣布某事”。</a:t>
            </a:r>
            <a:endParaRPr lang="en-US" altLang="zh-CN" sz="1800" dirty="0"/>
          </a:p>
        </p:txBody>
      </p:sp>
      <p:sp>
        <p:nvSpPr>
          <p:cNvPr id="12" name="QB_5_BD.20_1#0fa893ebd?pid=ddb194e47&amp;color=0,55,96&amp;vtp=1&amp;bbb=1&amp;hb=1"/>
          <p:cNvSpPr/>
          <p:nvPr/>
        </p:nvSpPr>
        <p:spPr>
          <a:xfrm>
            <a:off x="502920" y="4099179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exhausted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refresh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（me）.</a:t>
            </a:r>
            <a:endParaRPr lang="en-US" altLang="zh-CN" dirty="0"/>
          </a:p>
        </p:txBody>
      </p:sp>
      <p:sp>
        <p:nvSpPr>
          <p:cNvPr id="13" name="QB_5_AN.21_1#0fa893ebd.blank?pid=ddb194e47&amp;color=0,55,96&amp;vpa=9&amp;vtp=1&amp;bbb=1"/>
          <p:cNvSpPr/>
          <p:nvPr/>
        </p:nvSpPr>
        <p:spPr>
          <a:xfrm>
            <a:off x="1232376" y="4406392"/>
            <a:ext cx="7889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</a:t>
            </a:r>
            <a:endParaRPr lang="en-US" altLang="zh-CN" dirty="0"/>
          </a:p>
        </p:txBody>
      </p:sp>
      <p:sp>
        <p:nvSpPr>
          <p:cNvPr id="14" name="QB_5_AS.22_1#0fa893ebd?pid=ddb194e47&amp;color=0,55,96&amp;vtp=1&amp;bbb=1"/>
          <p:cNvSpPr/>
          <p:nvPr/>
        </p:nvSpPr>
        <p:spPr>
          <a:xfrm>
            <a:off x="502920" y="4831778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refresh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oneself为固定搭配，意为“使自己恢复精神”。</a:t>
            </a:r>
            <a:endParaRPr lang="en-US" altLang="zh-CN" sz="1800" dirty="0"/>
          </a:p>
        </p:txBody>
      </p:sp>
      <p:sp>
        <p:nvSpPr>
          <p:cNvPr id="15" name="QB_5_BD.23_1#b47090ac5?pid=ddb194e47&amp;color=0,55,96&amp;vtp=1&amp;bbb=1"/>
          <p:cNvSpPr/>
          <p:nvPr/>
        </p:nvSpPr>
        <p:spPr>
          <a:xfrm>
            <a:off x="502920" y="5189791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5.York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（occur）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now.</a:t>
            </a:r>
            <a:endParaRPr lang="en-US" altLang="zh-CN" sz="1800" dirty="0"/>
          </a:p>
        </p:txBody>
      </p:sp>
      <p:sp>
        <p:nvSpPr>
          <p:cNvPr id="16" name="QB_5_AN.24_1#b47090ac5.blank?pid=ddb194e47&amp;color=0,55,96&amp;vpa=10&amp;vtp=1&amp;bbb=1"/>
          <p:cNvSpPr/>
          <p:nvPr/>
        </p:nvSpPr>
        <p:spPr>
          <a:xfrm>
            <a:off x="3946366" y="5128704"/>
            <a:ext cx="10429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occurring</a:t>
            </a:r>
            <a:endParaRPr lang="en-US" altLang="zh-CN" dirty="0"/>
          </a:p>
        </p:txBody>
      </p:sp>
      <p:sp>
        <p:nvSpPr>
          <p:cNvPr id="17" name="QB_5_AS.25_1#b47090ac5?pid=ddb194e47&amp;color=0,55,96&amp;vtp=1&amp;bbb=1&amp;hb=1"/>
          <p:cNvSpPr/>
          <p:nvPr/>
        </p:nvSpPr>
        <p:spPr>
          <a:xfrm>
            <a:off x="502920" y="5539105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句意为：约克非常喜欢他刚才想到的这个主意。分析句子结构可知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，此处应用非谓语动词作后置定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，occur与the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idea之间为逻辑上的主动关系，应用现在分词形式。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0c9de9a0?pid=dd58b0280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6_1#248592bbb?sp=1&amp;pid=a0c9de9a0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1.她觉得自己有足够的把握来预测未来会发生什么。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certain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future.</a:t>
            </a:r>
            <a:endParaRPr lang="en-US" altLang="zh-CN" sz="1800" dirty="0"/>
          </a:p>
        </p:txBody>
      </p:sp>
      <p:sp>
        <p:nvSpPr>
          <p:cNvPr id="4" name="QB_5_AN.27_1#248592bbb.blank?pid=a0c9de9a0&amp;color=0,55,96&amp;vpa=11&amp;vtp=1&amp;bbb=1"/>
          <p:cNvSpPr/>
          <p:nvPr/>
        </p:nvSpPr>
        <p:spPr>
          <a:xfrm>
            <a:off x="3073876" y="237629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endParaRPr lang="en-US" altLang="zh-CN" dirty="0"/>
          </a:p>
        </p:txBody>
      </p:sp>
      <p:sp>
        <p:nvSpPr>
          <p:cNvPr id="5" name="QB_5_AN.28_1#248592bbb.blank?pid=a0c9de9a0&amp;color=0,55,96&amp;vpa=12&amp;vtp=1"/>
          <p:cNvSpPr/>
          <p:nvPr/>
        </p:nvSpPr>
        <p:spPr>
          <a:xfrm>
            <a:off x="3899376" y="237629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6" name="QB_5_AN.29_1#248592bbb.blank?pid=a0c9de9a0&amp;color=0,55,96&amp;vpa=13&amp;vtp=1&amp;bbb=1"/>
          <p:cNvSpPr/>
          <p:nvPr/>
        </p:nvSpPr>
        <p:spPr>
          <a:xfrm>
            <a:off x="4343876" y="236359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prediction</a:t>
            </a:r>
            <a:endParaRPr lang="en-US" altLang="zh-CN" dirty="0"/>
          </a:p>
        </p:txBody>
      </p:sp>
      <p:sp>
        <p:nvSpPr>
          <p:cNvPr id="7" name="QB_5_BD.30_1#09cdd6b44?sp=1&amp;pid=a0c9de9a0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2.他从来没有想过他有一天会成为班上的尖子生。（occur）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class.</a:t>
            </a:r>
            <a:endParaRPr lang="en-US" altLang="zh-CN" sz="1800" dirty="0"/>
          </a:p>
        </p:txBody>
      </p:sp>
      <p:sp>
        <p:nvSpPr>
          <p:cNvPr id="8" name="QB_5_AN.31_1#09cdd6b44.blank?pid=a0c9de9a0&amp;color=0,55,96&amp;vpa=14&amp;vtp=1&amp;bbb=1"/>
          <p:cNvSpPr/>
          <p:nvPr/>
        </p:nvSpPr>
        <p:spPr>
          <a:xfrm>
            <a:off x="495776" y="3197224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9" name="QB_5_AN.32_1#09cdd6b44.blank?pid=a0c9de9a0&amp;color=0,55,96&amp;vpa=15&amp;vtp=1&amp;bbb=1"/>
          <p:cNvSpPr/>
          <p:nvPr/>
        </p:nvSpPr>
        <p:spPr>
          <a:xfrm>
            <a:off x="940276" y="3197224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endParaRPr lang="en-US" altLang="zh-CN" dirty="0"/>
          </a:p>
        </p:txBody>
      </p:sp>
      <p:sp>
        <p:nvSpPr>
          <p:cNvPr id="10" name="QB_5_AN.33_1#09cdd6b44.blank?pid=a0c9de9a0&amp;color=0,55,96&amp;vpa=16&amp;vtp=1&amp;bbb=1"/>
          <p:cNvSpPr/>
          <p:nvPr/>
        </p:nvSpPr>
        <p:spPr>
          <a:xfrm>
            <a:off x="1765776" y="3197224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occurred</a:t>
            </a:r>
            <a:endParaRPr lang="en-US" altLang="zh-CN" dirty="0"/>
          </a:p>
        </p:txBody>
      </p:sp>
      <p:sp>
        <p:nvSpPr>
          <p:cNvPr id="11" name="QB_5_AN.34_1#09cdd6b44.blank?pid=a0c9de9a0&amp;color=0,55,96&amp;vpa=17&amp;vtp=1&amp;bbb=1"/>
          <p:cNvSpPr/>
          <p:nvPr/>
        </p:nvSpPr>
        <p:spPr>
          <a:xfrm>
            <a:off x="2883376" y="3197224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2" name="QB_5_AN.35_1#09cdd6b44.blank?pid=a0c9de9a0&amp;color=0,55,96&amp;vpa=18&amp;vtp=1&amp;bbb=1"/>
          <p:cNvSpPr/>
          <p:nvPr/>
        </p:nvSpPr>
        <p:spPr>
          <a:xfrm>
            <a:off x="3365976" y="3197224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endParaRPr lang="en-US" altLang="zh-CN" dirty="0"/>
          </a:p>
        </p:txBody>
      </p:sp>
      <p:sp>
        <p:nvSpPr>
          <p:cNvPr id="13" name="QB_5_BD.36_1#5230dadbd?sp=1&amp;pid=a0c9de9a0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3.他们下个月结婚的消息已经宣布。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month.</a:t>
            </a:r>
            <a:endParaRPr lang="en-US" altLang="zh-CN" sz="1800" dirty="0"/>
          </a:p>
        </p:txBody>
      </p:sp>
      <p:sp>
        <p:nvSpPr>
          <p:cNvPr id="14" name="QB_5_AN.37_1#5230dadbd.blank?pid=a0c9de9a0&amp;color=0,55,96&amp;vpa=19&amp;vtp=1&amp;bbb=1"/>
          <p:cNvSpPr/>
          <p:nvPr/>
        </p:nvSpPr>
        <p:spPr>
          <a:xfrm>
            <a:off x="495776" y="4017010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15" name="QB_5_AN.38_1#5230dadbd.blank?pid=a0c9de9a0&amp;color=0,55,96&amp;vpa=20&amp;vtp=1&amp;bbb=1"/>
          <p:cNvSpPr/>
          <p:nvPr/>
        </p:nvSpPr>
        <p:spPr>
          <a:xfrm>
            <a:off x="927576" y="4017010"/>
            <a:ext cx="471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endParaRPr lang="en-US" altLang="zh-CN" dirty="0"/>
          </a:p>
        </p:txBody>
      </p:sp>
      <p:sp>
        <p:nvSpPr>
          <p:cNvPr id="16" name="QB_5_AN.39_1#5230dadbd.blank?pid=a0c9de9a0&amp;color=0,55,96&amp;vpa=21&amp;vtp=1&amp;bbb=1"/>
          <p:cNvSpPr/>
          <p:nvPr/>
        </p:nvSpPr>
        <p:spPr>
          <a:xfrm>
            <a:off x="1549876" y="4017010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endParaRPr lang="en-US" altLang="zh-CN" dirty="0"/>
          </a:p>
        </p:txBody>
      </p:sp>
      <p:sp>
        <p:nvSpPr>
          <p:cNvPr id="17" name="QB_5_AN.40_1#5230dadbd.blank?pid=a0c9de9a0&amp;color=0,55,96&amp;vpa=22&amp;vtp=1&amp;bbb=1"/>
          <p:cNvSpPr/>
          <p:nvPr/>
        </p:nvSpPr>
        <p:spPr>
          <a:xfrm>
            <a:off x="2299176" y="4017010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announced</a:t>
            </a:r>
            <a:endParaRPr lang="en-US" altLang="zh-CN" dirty="0"/>
          </a:p>
        </p:txBody>
      </p:sp>
      <p:sp>
        <p:nvSpPr>
          <p:cNvPr id="18" name="QB_5_AN.41_1#5230dadbd.blank?pid=a0c9de9a0&amp;color=0,55,96&amp;vpa=23&amp;vtp=1&amp;bbb=1"/>
          <p:cNvSpPr/>
          <p:nvPr/>
        </p:nvSpPr>
        <p:spPr>
          <a:xfrm>
            <a:off x="3594576" y="4017010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19" name="QB_5_BD.42_1#c8262e99c?sp=1&amp;pid=a0c9de9a0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4.昨晚的大雨使我们不可能出去。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out.</a:t>
            </a:r>
            <a:endParaRPr lang="en-US" altLang="zh-CN" sz="1800" dirty="0"/>
          </a:p>
        </p:txBody>
      </p:sp>
      <p:sp>
        <p:nvSpPr>
          <p:cNvPr id="20" name="QB_5_AN.43_1#c8262e99c.blank?pid=a0c9de9a0&amp;color=0,55,96&amp;vpa=24&amp;vtp=1&amp;bbb=1"/>
          <p:cNvSpPr/>
          <p:nvPr/>
        </p:nvSpPr>
        <p:spPr>
          <a:xfrm>
            <a:off x="3111976" y="483679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endParaRPr lang="en-US" altLang="zh-CN" dirty="0"/>
          </a:p>
        </p:txBody>
      </p:sp>
      <p:sp>
        <p:nvSpPr>
          <p:cNvPr id="21" name="QB_5_AN.44_1#c8262e99c.blank?pid=a0c9de9a0&amp;color=0,55,96&amp;vpa=25&amp;vtp=1&amp;bbb=1"/>
          <p:cNvSpPr/>
          <p:nvPr/>
        </p:nvSpPr>
        <p:spPr>
          <a:xfrm>
            <a:off x="3924776" y="4836795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22" name="QB_5_AN.45_1#c8262e99c.blank?pid=a0c9de9a0&amp;color=0,55,96&amp;vpa=26&amp;vtp=1&amp;bbb=1"/>
          <p:cNvSpPr/>
          <p:nvPr/>
        </p:nvSpPr>
        <p:spPr>
          <a:xfrm>
            <a:off x="4343876" y="4824095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impossible</a:t>
            </a:r>
            <a:endParaRPr lang="en-US" altLang="zh-CN" dirty="0"/>
          </a:p>
        </p:txBody>
      </p:sp>
      <p:sp>
        <p:nvSpPr>
          <p:cNvPr id="23" name="QB_5_BD.46_1#083b95903?sp=1&amp;pid=a0c9de9a0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5.既然你已经开始这项工作了，那就应该尽力完成它。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sz="1800" dirty="0"/>
          </a:p>
        </p:txBody>
      </p:sp>
      <p:sp>
        <p:nvSpPr>
          <p:cNvPr id="24" name="QB_5_AN.47_1#083b95903.blank?pid=a0c9de9a0&amp;color=0,55,96&amp;vpa=27&amp;vtp=1&amp;bbb=1"/>
          <p:cNvSpPr/>
          <p:nvPr/>
        </p:nvSpPr>
        <p:spPr>
          <a:xfrm>
            <a:off x="521176" y="5656580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endParaRPr lang="en-US" altLang="zh-CN" dirty="0"/>
          </a:p>
        </p:txBody>
      </p:sp>
      <p:sp>
        <p:nvSpPr>
          <p:cNvPr id="25" name="QB_5_AN.48_1#083b95903.blank?pid=a0c9de9a0&amp;color=0,55,96&amp;vpa=28&amp;vtp=1&amp;bbb=1"/>
          <p:cNvSpPr/>
          <p:nvPr/>
        </p:nvSpPr>
        <p:spPr>
          <a:xfrm>
            <a:off x="1308576" y="5656580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26" name="QB_5_AN.49_1#083b95903.blank?pid=a0c9de9a0&amp;color=0,55,96&amp;vpa=29&amp;vtp=1&amp;bbb=1"/>
          <p:cNvSpPr/>
          <p:nvPr/>
        </p:nvSpPr>
        <p:spPr>
          <a:xfrm>
            <a:off x="1994376" y="5643880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endParaRPr lang="en-US" altLang="zh-CN" dirty="0"/>
          </a:p>
        </p:txBody>
      </p:sp>
      <p:sp>
        <p:nvSpPr>
          <p:cNvPr id="27" name="QB_5_AN.50_1#083b95903.blank?pid=a0c9de9a0&amp;color=0,55,96&amp;vpa=30&amp;vtp=1&amp;bbb=1"/>
          <p:cNvSpPr/>
          <p:nvPr/>
        </p:nvSpPr>
        <p:spPr>
          <a:xfrm>
            <a:off x="2692876" y="5656580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endParaRPr lang="en-US" altLang="zh-CN" dirty="0"/>
          </a:p>
        </p:txBody>
      </p:sp>
      <p:sp>
        <p:nvSpPr>
          <p:cNvPr id="28" name="QB_5_AN.51_1#083b95903.blank?pid=a0c9de9a0&amp;color=0,55,96&amp;vpa=31&amp;vtp=1&amp;bbb=1"/>
          <p:cNvSpPr/>
          <p:nvPr/>
        </p:nvSpPr>
        <p:spPr>
          <a:xfrm>
            <a:off x="3467576" y="565658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2" grpId="0" build="p" animBg="1"/>
      <p:bldP spid="24" grpId="0" build="p" animBg="1"/>
      <p:bldP spid="25" grpId="0" build="p" animBg="1"/>
      <p:bldP spid="26" grpId="0" build="p" animBg="1"/>
      <p:bldP spid="27" grpId="0" build="p" animBg="1"/>
      <p:bldP spid="2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14cb58b6?pid=dd58b0280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四、课文语法填空。</a:t>
            </a:r>
            <a:endParaRPr lang="en-US" altLang="zh-CN" sz="2200" dirty="0"/>
          </a:p>
        </p:txBody>
      </p:sp>
      <p:sp>
        <p:nvSpPr>
          <p:cNvPr id="3" name="QM_5_BD.52_1#91a9a438c?sp=1&amp;pid=314cb58b6&amp;color=0,55,96&amp;vtp=1&amp;bbb=1&amp;hb=1"/>
          <p:cNvSpPr/>
          <p:nvPr/>
        </p:nvSpPr>
        <p:spPr>
          <a:xfrm>
            <a:off x="502920" y="2008625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newspaper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“Hot!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Hot!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Hot!”.Today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temperature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（reach）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degrees.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stairs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platform,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jumping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volcano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erupting.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（bad）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conditioning.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melting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（stand）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crowded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sick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uncomfortable.</a:t>
            </a:r>
            <a:endParaRPr lang="en-US" altLang="zh-CN" dirty="0"/>
          </a:p>
        </p:txBody>
      </p:sp>
      <p:sp>
        <p:nvSpPr>
          <p:cNvPr id="4" name="QM_5_AN.53_1#91a9a438c.blank?pid=314cb58b6&amp;color=0,55,96&amp;vpa=32&amp;vtp=1&amp;bbb=1"/>
          <p:cNvSpPr/>
          <p:nvPr/>
        </p:nvSpPr>
        <p:spPr>
          <a:xfrm>
            <a:off x="1810226" y="1965445"/>
            <a:ext cx="1246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endParaRPr lang="en-US" altLang="zh-CN" dirty="0"/>
          </a:p>
        </p:txBody>
      </p:sp>
      <p:sp>
        <p:nvSpPr>
          <p:cNvPr id="5" name="QM_5_AN.54_1#91a9a438c.blank?pid=314cb58b6&amp;color=0,55,96&amp;vpa=33&amp;vtp=1&amp;bbb=1"/>
          <p:cNvSpPr/>
          <p:nvPr/>
        </p:nvSpPr>
        <p:spPr>
          <a:xfrm>
            <a:off x="4604226" y="2397245"/>
            <a:ext cx="9540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</a:t>
            </a:r>
            <a:endParaRPr lang="en-US" altLang="zh-CN" dirty="0"/>
          </a:p>
        </p:txBody>
      </p:sp>
      <p:sp>
        <p:nvSpPr>
          <p:cNvPr id="6" name="QM_5_AN.55_1#91a9a438c.blank?pid=314cb58b6&amp;color=0,55,96&amp;vpa=34&amp;vtp=1"/>
          <p:cNvSpPr/>
          <p:nvPr/>
        </p:nvSpPr>
        <p:spPr>
          <a:xfrm>
            <a:off x="6058376" y="2816345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M_5_AN.56_1#91a9a438c.blank?pid=314cb58b6&amp;color=0,55,96&amp;vpa=35&amp;vtp=1&amp;bbb=1"/>
          <p:cNvSpPr/>
          <p:nvPr/>
        </p:nvSpPr>
        <p:spPr>
          <a:xfrm>
            <a:off x="692626" y="323544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worse</a:t>
            </a:r>
            <a:endParaRPr lang="en-US" altLang="zh-CN" dirty="0"/>
          </a:p>
        </p:txBody>
      </p:sp>
      <p:sp>
        <p:nvSpPr>
          <p:cNvPr id="8" name="QM_5_AN.57_1#91a9a438c.blank?pid=314cb58b6&amp;color=0,55,96&amp;vpa=36&amp;vtp=1&amp;bbb=1"/>
          <p:cNvSpPr/>
          <p:nvPr/>
        </p:nvSpPr>
        <p:spPr>
          <a:xfrm>
            <a:off x="5277326" y="365454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who/that</a:t>
            </a:r>
            <a:endParaRPr lang="en-US" altLang="zh-CN" dirty="0"/>
          </a:p>
        </p:txBody>
      </p:sp>
      <p:sp>
        <p:nvSpPr>
          <p:cNvPr id="9" name="QM_5_AN.58_1#91a9a438c.blank?pid=314cb58b6&amp;color=0,55,96&amp;vpa=37&amp;vtp=1&amp;bbb=1"/>
          <p:cNvSpPr/>
          <p:nvPr/>
        </p:nvSpPr>
        <p:spPr>
          <a:xfrm>
            <a:off x="8109425" y="364184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Standing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9_1#91a9a438c?sp=1&amp;pid=314cb58b6&amp;color=0,55,96&amp;mp=1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temperature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Perhaps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Thames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（rise）.I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（important）,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swimming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immediately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avoid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（disaster）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perhaps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space.</a:t>
            </a:r>
            <a:endParaRPr lang="en-US" altLang="zh-CN" dirty="0"/>
          </a:p>
        </p:txBody>
      </p:sp>
      <p:sp>
        <p:nvSpPr>
          <p:cNvPr id="3" name="QM_5_BD.59_2#91a9a438c?sp=1&amp;pid=314cb58b6&amp;color=0,55,96&amp;mp=1&amp;vtp=1&amp;bbb=1&amp;hb=1"/>
          <p:cNvSpPr/>
          <p:nvPr/>
        </p:nvSpPr>
        <p:spPr>
          <a:xfrm>
            <a:off x="502920" y="3981134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station.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comfortable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Anyhow,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degrees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outside.</a:t>
            </a:r>
            <a:endParaRPr lang="en-US" altLang="zh-CN" dirty="0"/>
          </a:p>
        </p:txBody>
      </p:sp>
      <p:sp>
        <p:nvSpPr>
          <p:cNvPr id="4" name="QM_5_AN.60_1#91a9a438c.blank?pid=314cb58b6&amp;color=0,55,96&amp;mp=1&amp;vpa=38&amp;vtp=1&amp;bbb=1"/>
          <p:cNvSpPr/>
          <p:nvPr/>
        </p:nvSpPr>
        <p:spPr>
          <a:xfrm>
            <a:off x="641826" y="2319720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rises</a:t>
            </a:r>
            <a:endParaRPr lang="en-US" altLang="zh-CN" dirty="0"/>
          </a:p>
        </p:txBody>
      </p:sp>
      <p:sp>
        <p:nvSpPr>
          <p:cNvPr id="5" name="QM_5_AN.61_1#91a9a438c.blank?pid=314cb58b6&amp;color=0,55,96&amp;mp=1&amp;vpa=39&amp;vtp=1&amp;bbb=1"/>
          <p:cNvSpPr/>
          <p:nvPr/>
        </p:nvSpPr>
        <p:spPr>
          <a:xfrm>
            <a:off x="667226" y="2726120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importantly</a:t>
            </a:r>
            <a:endParaRPr lang="en-US" altLang="zh-CN" dirty="0"/>
          </a:p>
        </p:txBody>
      </p:sp>
      <p:sp>
        <p:nvSpPr>
          <p:cNvPr id="6" name="QM_5_AN.62_1#91a9a438c.blank?pid=314cb58b6&amp;color=0,55,96&amp;mp=1&amp;vpa=40&amp;vtp=1&amp;bbb=1"/>
          <p:cNvSpPr/>
          <p:nvPr/>
        </p:nvSpPr>
        <p:spPr>
          <a:xfrm>
            <a:off x="5676424" y="3157920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disasters</a:t>
            </a:r>
            <a:endParaRPr lang="en-US" altLang="zh-CN" dirty="0"/>
          </a:p>
        </p:txBody>
      </p:sp>
      <p:sp>
        <p:nvSpPr>
          <p:cNvPr id="7" name="QM_5_AN.63_1#91a9a438c.blank?pid=314cb58b6&amp;color=0,55,96&amp;mp=1&amp;vpa=41&amp;vtp=1&amp;bbb=1"/>
          <p:cNvSpPr/>
          <p:nvPr/>
        </p:nvSpPr>
        <p:spPr>
          <a:xfrm>
            <a:off x="4369276" y="3950654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1579</Words>
  <Application>Microsoft Office PowerPoint</Application>
  <PresentationFormat>宽屏</PresentationFormat>
  <Paragraphs>190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2024-10-09T04:16:14Z</dcterms:created>
  <dcterms:modified xsi:type="dcterms:W3CDTF">2024-10-09T05:23:00Z</dcterms:modified>
  <cp:category/>
  <cp:contentStatus/>
</cp:coreProperties>
</file>